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2" r:id="rId3"/>
    <p:sldId id="258" r:id="rId4"/>
    <p:sldId id="257" r:id="rId5"/>
    <p:sldId id="264" r:id="rId6"/>
    <p:sldId id="261" r:id="rId7"/>
    <p:sldId id="262" r:id="rId8"/>
    <p:sldId id="259" r:id="rId9"/>
    <p:sldId id="265" r:id="rId10"/>
    <p:sldId id="266" r:id="rId11"/>
    <p:sldId id="268" r:id="rId12"/>
    <p:sldId id="271" r:id="rId13"/>
    <p:sldId id="263" r:id="rId14"/>
    <p:sldId id="273" r:id="rId15"/>
    <p:sldId id="269" r:id="rId16"/>
    <p:sldId id="270" r:id="rId17"/>
    <p:sldId id="274" r:id="rId18"/>
    <p:sldId id="275" r:id="rId19"/>
    <p:sldId id="276" r:id="rId20"/>
    <p:sldId id="277" r:id="rId21"/>
    <p:sldId id="278" r:id="rId22"/>
    <p:sldId id="281" r:id="rId23"/>
    <p:sldId id="280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5BCD7-7868-4AB1-8FCC-7D7B688FC779}" type="datetimeFigureOut">
              <a:rPr lang="en-SG" smtClean="0"/>
              <a:t>05/03/2021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1CFCF-8718-41A6-B108-070019ECAE9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80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B103-EFC0-4601-9265-8397020EA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30F4D-E49C-49B9-A5C1-274BEA3A1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D7EBD-3718-4037-BCAE-B874117F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E5967-CB07-4AF7-9599-7C16A987D402}" type="datetime1">
              <a:rPr lang="en-SG" smtClean="0"/>
              <a:t>05/03/2021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422A4-B551-4D4F-9E6F-2317F97F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89D8E-C378-4496-95B3-298C2DE6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794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D2D0-094B-45F9-AC2A-C528751B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EE7A1-3A3C-4E92-9B9D-48C28EB69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14CAB-2803-4C48-83FC-C8A42D76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4FC88-6233-4655-A5C3-28283BD1DC7B}" type="datetime1">
              <a:rPr lang="en-SG" smtClean="0"/>
              <a:t>05/03/2021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4D2C6-C911-4A60-88B6-B996770F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769AC-EF4D-4A8D-AE1B-B6702C2D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166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92F7D-F722-446F-820B-A7426F54F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55D44-D968-4101-B5BC-B4C7A9475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C301F-DBD5-4503-8BEB-8FFE75954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F797-51AC-4F63-841F-96F217AE3696}" type="datetime1">
              <a:rPr lang="en-SG" smtClean="0"/>
              <a:t>05/03/2021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C93AF-7096-4381-884B-9FE4EC42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01-03F6-4054-B24B-276834D7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777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595F-3481-4DD0-8B94-49323023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28F9-1162-446E-8EC4-C95A3545C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64A8-5F20-4F1B-B5C5-8A38050E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1CC5-982D-441D-9F5C-80E3AB5FA211}" type="datetime1">
              <a:rPr lang="en-SG" smtClean="0"/>
              <a:t>05/03/2021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EB7BA-5AA8-4A76-A7E6-8BE7B493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19CA6-3ED0-4C7B-B5D5-A1A3F36A1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30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80AC-04BA-4C9C-ADEB-ED41FC4B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80FFB-2D12-477A-90C3-60E1E9053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A895-9F63-41A7-872D-235BA9E7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ED05-A9B4-4EDD-9A31-41817F2F0105}" type="datetime1">
              <a:rPr lang="en-SG" smtClean="0"/>
              <a:t>05/03/2021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6B95-372C-40D5-97CE-8500C604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D5288-E7B5-4F35-A662-09B07A81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476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4EA4-7BE1-4F02-8BB9-51766D2D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C8A3E-9FB3-4072-84D5-5253E041B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EDE11-FCDA-495D-AA3C-4050E8669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98870-A307-4FA6-B349-71129BE1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60C2-CDE4-4843-80F4-43D37B937A95}" type="datetime1">
              <a:rPr lang="en-SG" smtClean="0"/>
              <a:t>05/03/2021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FB585-A3E9-49D2-AC16-D4589BEE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2F351-E0FB-42AE-834E-CE86B439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262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FA3B-6D77-4334-9EA9-74E06AE5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9390A-F9B9-4FEF-8F81-0528D9F49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8AD73-C3BB-4BE7-91F7-4DEFF5281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BCEFD-E600-4B7A-B769-4FE1853F1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D217D9-546E-4479-B03F-DADC1FACC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49AA38-3419-4FD4-B3DF-281C6838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2B14-4756-464D-B925-F13FCABFFFA4}" type="datetime1">
              <a:rPr lang="en-SG" smtClean="0"/>
              <a:t>05/03/2021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F3041A-8FF5-47E7-A3CA-8090F2B1D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F04F7D-54D3-4773-A027-45D7DA54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256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01E8-E284-4B5C-8E59-39E39DCD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5CFB7-7CE6-40B3-B7DE-82C92800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2DB-0710-43CC-BB1E-EE03C5DA043D}" type="datetime1">
              <a:rPr lang="en-SG" smtClean="0"/>
              <a:t>05/03/2021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0543A-B9B4-47C4-8EFB-CD027EAD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9AB00-715D-41DF-BA22-EBC11671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486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57D60-84EF-4207-AED3-A308E6BA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2E50C-19FA-4480-8962-65420490EFB3}" type="datetime1">
              <a:rPr lang="en-SG" smtClean="0"/>
              <a:t>05/03/2021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E67B1-4CB5-4496-9314-148423D9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41DC3-696D-443E-B9B6-741ADC37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791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6E12-841F-4314-8046-FE66A9FD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FA32A-875F-4250-81D1-948F4ACD5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F90BB-3FCB-4307-B0BB-B5111FA68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44B86-1F6B-434F-99AB-8EDF3D9D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0D11-C0D6-4E66-82A4-8B774E0938EE}" type="datetime1">
              <a:rPr lang="en-SG" smtClean="0"/>
              <a:t>05/03/2021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73847-F140-4318-B1EA-243ABF6B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9461F-F037-47F5-A8B4-131FAC85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103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A1D5-D33E-4870-AF2C-86733477B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1B0AA-F3FF-4462-AAA4-10BB15A7C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47F80-BB88-428C-9D23-A6E44491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FE959-B693-4468-8FEB-FD428F15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D8F4-0D72-4583-A2F3-B362EAC084A7}" type="datetime1">
              <a:rPr lang="en-SG" smtClean="0"/>
              <a:t>05/03/2021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EB8C4-D515-4E9C-A524-C75C7A9F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B4960-4000-4ECE-AD92-E53497AC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405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90142-8E96-407D-AD29-6BE4216A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560C2-0166-42A5-B23F-8EFC891E4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38DCD-E4CE-4C48-B9AE-7BF80EA2D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17D4C-6B9B-40E2-91EF-2197D59B7022}" type="datetime1">
              <a:rPr lang="en-SG" smtClean="0"/>
              <a:t>05/03/2021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17290-65E9-4A18-98C6-A7331940C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7F651-6ABF-4D42-B19D-CA755EE08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677A5-B840-4AFE-93FE-821B211978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77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a.edu/report-check?reportno=6245697081" TargetMode="External"/><Relationship Id="rId7" Type="http://schemas.openxmlformats.org/officeDocument/2006/relationships/image" Target="../media/image37.jpeg"/><Relationship Id="rId2" Type="http://schemas.openxmlformats.org/officeDocument/2006/relationships/hyperlink" Target="https://www.kaggle.com/shivam2503/diamon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tragems.com/education/diamond-color/" TargetMode="External"/><Relationship Id="rId5" Type="http://schemas.openxmlformats.org/officeDocument/2006/relationships/hyperlink" Target="https://www.diamonds.pro/education/diamond-depth-and-table/" TargetMode="External"/><Relationship Id="rId4" Type="http://schemas.openxmlformats.org/officeDocument/2006/relationships/hyperlink" Target="https://4cs.gia.edu/en-us/diamond-clarity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kite, flying, colorful, holding&#10;&#10;Description automatically generated">
            <a:extLst>
              <a:ext uri="{FF2B5EF4-FFF2-40B4-BE49-F238E27FC236}">
                <a16:creationId xmlns:a16="http://schemas.microsoft.com/office/drawing/2014/main" id="{49577FB2-E198-4F0D-A735-93AC7868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0" r="21004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29" name="Picture 23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F281B-CCA7-46A8-972D-2828A0C70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9356" y="403866"/>
            <a:ext cx="2777865" cy="203974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Diamonds Price Prediction</a:t>
            </a:r>
            <a:endParaRPr lang="en-SG" sz="4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F17EE-0ACA-475B-B800-79CF2942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1</a:t>
            </a:fld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4F097F-1FBA-47AA-BBC6-7E478186BDC2}"/>
              </a:ext>
            </a:extLst>
          </p:cNvPr>
          <p:cNvSpPr txBox="1">
            <a:spLocks/>
          </p:cNvSpPr>
          <p:nvPr/>
        </p:nvSpPr>
        <p:spPr>
          <a:xfrm>
            <a:off x="6529356" y="3006211"/>
            <a:ext cx="5363597" cy="28964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predict the diamond price within 15% difference*</a:t>
            </a:r>
          </a:p>
          <a:p>
            <a:pPr algn="l"/>
            <a:endParaRPr lang="en-US" sz="29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Predicting price based on the required features of a diamond, for the purpose of budgeting or price references</a:t>
            </a:r>
          </a:p>
          <a:p>
            <a:pPr algn="l"/>
            <a:endParaRPr lang="en-US" sz="32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SG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SG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SG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SG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SG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SG" sz="1600" i="1" dirty="0"/>
              <a:t>* the difference (in percentage) between the actual and the predicted price</a:t>
            </a:r>
            <a:endParaRPr lang="en-SG" sz="2900" i="1" dirty="0"/>
          </a:p>
        </p:txBody>
      </p:sp>
    </p:spTree>
    <p:extLst>
      <p:ext uri="{BB962C8B-B14F-4D97-AF65-F5344CB8AC3E}">
        <p14:creationId xmlns:p14="http://schemas.microsoft.com/office/powerpoint/2010/main" val="3185067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, rain&#10;&#10;Description automatically generated">
            <a:extLst>
              <a:ext uri="{FF2B5EF4-FFF2-40B4-BE49-F238E27FC236}">
                <a16:creationId xmlns:a16="http://schemas.microsoft.com/office/drawing/2014/main" id="{96A0ED5C-88D8-4904-9D4F-278C7BFAB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r="16203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D5B56A-5BB5-4EE4-97A2-95614FC1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Exploratory Data Analysis (EDA) </a:t>
            </a:r>
            <a:br>
              <a:rPr lang="en-US" sz="4800" dirty="0"/>
            </a:br>
            <a:r>
              <a:rPr lang="en-US" sz="4800" dirty="0"/>
              <a:t>&amp;</a:t>
            </a:r>
            <a:br>
              <a:rPr lang="en-US" sz="4800" dirty="0"/>
            </a:br>
            <a:r>
              <a:rPr lang="en-US" sz="4800" dirty="0"/>
              <a:t>Data Preparation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9FC86B-EF78-4054-87C1-ACB1EB7AD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68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accessory, locket&#10;&#10;Description automatically generated">
            <a:extLst>
              <a:ext uri="{FF2B5EF4-FFF2-40B4-BE49-F238E27FC236}">
                <a16:creationId xmlns:a16="http://schemas.microsoft.com/office/drawing/2014/main" id="{C89FA2B2-BAC3-4510-9D2B-B9A8C30A9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311DA-546C-4579-91CA-6B9AFD4B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5677A5-B840-4AFE-93FE-821B211978B5}" type="slidenum">
              <a:rPr lang="en-SG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SG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90C6E7-D50E-4062-929A-21792F35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096" y="791068"/>
            <a:ext cx="5904523" cy="3228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6F09A4-6DD7-4055-AC1C-F12AA4D5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88" y="815501"/>
            <a:ext cx="3097352" cy="3244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37046C-F533-453A-8521-BFE6FB28A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320" y="4155802"/>
            <a:ext cx="1492016" cy="26067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F63DC0-B80E-4DB3-BFD1-4B66BEA48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769" y="4160016"/>
            <a:ext cx="3822074" cy="25365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940637-8537-49BE-AE46-8B9565CF87AB}"/>
              </a:ext>
            </a:extLst>
          </p:cNvPr>
          <p:cNvSpPr txBox="1"/>
          <p:nvPr/>
        </p:nvSpPr>
        <p:spPr>
          <a:xfrm>
            <a:off x="368490" y="300251"/>
            <a:ext cx="343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Looking at the data….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9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940637-8537-49BE-AE46-8B9565CF87AB}"/>
              </a:ext>
            </a:extLst>
          </p:cNvPr>
          <p:cNvSpPr txBox="1"/>
          <p:nvPr/>
        </p:nvSpPr>
        <p:spPr>
          <a:xfrm>
            <a:off x="654849" y="1396093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Dropping columns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Replacing the labels/objects into numerical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0768B-C9F7-4B62-A6A7-11EE012F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61" y="759279"/>
            <a:ext cx="3084813" cy="4995649"/>
          </a:xfrm>
          <a:prstGeom prst="rect">
            <a:avLst/>
          </a:prstGeom>
        </p:spPr>
      </p:pic>
      <p:pic>
        <p:nvPicPr>
          <p:cNvPr id="4" name="Picture 3" descr="A picture containing black, accessory, locket&#10;&#10;Description automatically generated">
            <a:extLst>
              <a:ext uri="{FF2B5EF4-FFF2-40B4-BE49-F238E27FC236}">
                <a16:creationId xmlns:a16="http://schemas.microsoft.com/office/drawing/2014/main" id="{C89FA2B2-BAC3-4510-9D2B-B9A8C30A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598"/>
          <a:stretch/>
        </p:blipFill>
        <p:spPr>
          <a:xfrm>
            <a:off x="8552717" y="2621108"/>
            <a:ext cx="2872521" cy="16157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311DA-546C-4579-91CA-6B9AFD4B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838" y="6375679"/>
            <a:ext cx="2624400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677A5-B840-4AFE-93FE-821B211978B5}" type="slidenum">
              <a:rPr lang="en-US">
                <a:solidFill>
                  <a:srgbClr val="000000">
                    <a:alpha val="60000"/>
                  </a:srgb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17C79D-46FF-4CE7-A625-719702900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761" y="220710"/>
            <a:ext cx="3055513" cy="4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2532CED-AB0F-4E75-942E-E26860332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r="23562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B980-E2FA-4A26-9B25-00BC581C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42006"/>
            <a:ext cx="4374653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Features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A030BD-5000-4378-9E27-13F6D748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52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jewelled headdress, glass, close, several&#10;&#10;Description automatically generated">
            <a:extLst>
              <a:ext uri="{FF2B5EF4-FFF2-40B4-BE49-F238E27FC236}">
                <a16:creationId xmlns:a16="http://schemas.microsoft.com/office/drawing/2014/main" id="{75434B28-14DD-493E-83D4-64EF024D7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940637-8537-49BE-AE46-8B9565CF87AB}"/>
              </a:ext>
            </a:extLst>
          </p:cNvPr>
          <p:cNvSpPr txBox="1"/>
          <p:nvPr/>
        </p:nvSpPr>
        <p:spPr>
          <a:xfrm>
            <a:off x="351015" y="374005"/>
            <a:ext cx="3622030" cy="624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Map</a:t>
            </a:r>
          </a:p>
        </p:txBody>
      </p:sp>
      <p:sp>
        <p:nvSpPr>
          <p:cNvPr id="137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311DA-546C-4579-91CA-6B9AFD4B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25677A5-B840-4AFE-93FE-821B211978B5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E6FC59B-7063-4F2B-A38C-05729045D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241331"/>
            <a:ext cx="5984422" cy="512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44EB00-F5D7-4438-BAE4-769EEB6FC055}"/>
              </a:ext>
            </a:extLst>
          </p:cNvPr>
          <p:cNvSpPr txBox="1"/>
          <p:nvPr/>
        </p:nvSpPr>
        <p:spPr>
          <a:xfrm>
            <a:off x="7397035" y="374005"/>
            <a:ext cx="3622030" cy="624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latin typeface="+mj-lt"/>
                <a:ea typeface="+mj-ea"/>
                <a:cs typeface="+mj-cs"/>
              </a:rPr>
              <a:t>Features Selected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E654F-E5FF-48F3-BCE8-0B082D7CF26B}"/>
              </a:ext>
            </a:extLst>
          </p:cNvPr>
          <p:cNvSpPr txBox="1"/>
          <p:nvPr/>
        </p:nvSpPr>
        <p:spPr>
          <a:xfrm>
            <a:off x="7347358" y="998302"/>
            <a:ext cx="3185137" cy="20369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Carat</a:t>
            </a: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ea typeface="+mj-ea"/>
                <a:cs typeface="+mj-cs"/>
              </a:rPr>
              <a:t>Cut</a:t>
            </a: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</a:t>
            </a: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ea typeface="+mj-ea"/>
                <a:cs typeface="+mj-cs"/>
              </a:rPr>
              <a:t>Clarity</a:t>
            </a: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1AD1F2-46CB-43FA-AFD1-0BDD898081C5}"/>
              </a:ext>
            </a:extLst>
          </p:cNvPr>
          <p:cNvSpPr txBox="1"/>
          <p:nvPr/>
        </p:nvSpPr>
        <p:spPr>
          <a:xfrm>
            <a:off x="7347357" y="3035295"/>
            <a:ext cx="3185137" cy="20369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Depth, table,</a:t>
            </a:r>
            <a:r>
              <a:rPr lang="en-US" sz="2400" dirty="0">
                <a:latin typeface="+mj-lt"/>
                <a:ea typeface="+mj-ea"/>
                <a:cs typeface="+mj-cs"/>
              </a:rPr>
              <a:t> x, y and z are all measurements of a diamond. Thus, it is more relevant to drop these features and use only carat as a measurement feature.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Furthermore, the 5 features are more commonly used when selecting for a diamond.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7474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940637-8537-49BE-AE46-8B9565CF87A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Visualizing the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311DA-546C-4579-91CA-6B9AFD4B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25677A5-B840-4AFE-93FE-821B211978B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0AEB704-E8F3-4B3A-8B90-FEEEB104F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07" y="186418"/>
            <a:ext cx="3829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2CA9D7-63A0-486A-BE51-47B92790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116" y="186418"/>
            <a:ext cx="3829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13CE84-FBC2-483B-9C63-BC2EFA799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116" y="3272518"/>
            <a:ext cx="3829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A754D840-8237-4792-AFD4-4A72CA1B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07" y="3271384"/>
            <a:ext cx="3829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839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1940637-8537-49BE-AE46-8B9565CF87A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Visualizing the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311DA-546C-4579-91CA-6B9AFD4B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25677A5-B840-4AFE-93FE-821B211978B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A3C33C-FC4E-41A8-9EF4-2CE9A94A3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07" y="284390"/>
            <a:ext cx="3829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D0CBF7-8BB9-4AD9-A81D-82614A467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26" y="284390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5B30B2D-E180-4FAF-8A0B-BBAD4B909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245" y="3398338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95598F4-B393-493D-8CD9-4E998206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27" y="3365681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553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D9B30D87-05C9-42C9-87E8-A7FD7C0F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FB1B0-EA71-4D83-8F77-2EA19F728FEE}"/>
              </a:ext>
            </a:extLst>
          </p:cNvPr>
          <p:cNvSpPr txBox="1"/>
          <p:nvPr/>
        </p:nvSpPr>
        <p:spPr>
          <a:xfrm>
            <a:off x="594805" y="640263"/>
            <a:ext cx="3759240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AAA6CCFF-4411-4D5E-BC2F-010EE3B614D6}"/>
              </a:ext>
            </a:extLst>
          </p:cNvPr>
          <p:cNvSpPr txBox="1"/>
          <p:nvPr/>
        </p:nvSpPr>
        <p:spPr>
          <a:xfrm>
            <a:off x="594109" y="2121763"/>
            <a:ext cx="3847261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Simple Linear Regression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Multiple Linear Regression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Random Forest Regressor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3A167-986E-4E86-963A-A031A629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25677A5-B840-4AFE-93FE-821B211978B5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432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D9B30D87-05C9-42C9-87E8-A7FD7C0F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FB1B0-EA71-4D83-8F77-2EA19F728FEE}"/>
              </a:ext>
            </a:extLst>
          </p:cNvPr>
          <p:cNvSpPr txBox="1"/>
          <p:nvPr/>
        </p:nvSpPr>
        <p:spPr>
          <a:xfrm>
            <a:off x="594805" y="640263"/>
            <a:ext cx="3759240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AAA6CCFF-4411-4D5E-BC2F-010EE3B614D6}"/>
              </a:ext>
            </a:extLst>
          </p:cNvPr>
          <p:cNvSpPr txBox="1"/>
          <p:nvPr/>
        </p:nvSpPr>
        <p:spPr>
          <a:xfrm>
            <a:off x="201146" y="231610"/>
            <a:ext cx="4546558" cy="731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Simple Linear 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3A167-986E-4E86-963A-A031A629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25677A5-B840-4AFE-93FE-821B211978B5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7E1B0-3A95-4434-9707-10A3430D0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51" y="1067239"/>
            <a:ext cx="347662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0FB4D-B11D-43B0-9202-46B595602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69" y="1985238"/>
            <a:ext cx="56578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D9B30D87-05C9-42C9-87E8-A7FD7C0F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FB1B0-EA71-4D83-8F77-2EA19F728FEE}"/>
              </a:ext>
            </a:extLst>
          </p:cNvPr>
          <p:cNvSpPr txBox="1"/>
          <p:nvPr/>
        </p:nvSpPr>
        <p:spPr>
          <a:xfrm>
            <a:off x="594805" y="640263"/>
            <a:ext cx="3759240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AAA6CCFF-4411-4D5E-BC2F-010EE3B614D6}"/>
              </a:ext>
            </a:extLst>
          </p:cNvPr>
          <p:cNvSpPr txBox="1"/>
          <p:nvPr/>
        </p:nvSpPr>
        <p:spPr>
          <a:xfrm>
            <a:off x="201146" y="231610"/>
            <a:ext cx="4546558" cy="731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Multiple Linear 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3A167-986E-4E86-963A-A031A629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25677A5-B840-4AFE-93FE-821B211978B5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21D95-07F7-422A-8B9B-AEF80D51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4" y="1017475"/>
            <a:ext cx="613410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1EAF4-DC3C-4765-8E05-57D935BC6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76" y="1898650"/>
            <a:ext cx="5867400" cy="4457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5BE91-FCEC-450E-A559-A9A791F5409F}"/>
              </a:ext>
            </a:extLst>
          </p:cNvPr>
          <p:cNvSpPr txBox="1"/>
          <p:nvPr/>
        </p:nvSpPr>
        <p:spPr>
          <a:xfrm>
            <a:off x="686244" y="1968112"/>
            <a:ext cx="2694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Independent features (X):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Carat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err="1">
                <a:solidFill>
                  <a:schemeClr val="bg1"/>
                </a:solidFill>
              </a:rPr>
              <a:t>Color</a:t>
            </a:r>
            <a:endParaRPr lang="en-S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Clarity</a:t>
            </a:r>
          </a:p>
        </p:txBody>
      </p:sp>
    </p:spTree>
    <p:extLst>
      <p:ext uri="{BB962C8B-B14F-4D97-AF65-F5344CB8AC3E}">
        <p14:creationId xmlns:p14="http://schemas.microsoft.com/office/powerpoint/2010/main" val="178386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dark, glass, colorful&#10;&#10;Description automatically generated">
            <a:extLst>
              <a:ext uri="{FF2B5EF4-FFF2-40B4-BE49-F238E27FC236}">
                <a16:creationId xmlns:a16="http://schemas.microsoft.com/office/drawing/2014/main" id="{3C8E823E-ADE9-489C-BF92-119FC09A9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r="26581" b="90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4" name="Rectangle 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8A963-44A5-4954-804F-A947B89A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5400" u="sng" dirty="0"/>
              <a:t>Contents</a:t>
            </a:r>
            <a:endParaRPr lang="en-SG" sz="4800" u="sng" dirty="0"/>
          </a:p>
        </p:txBody>
      </p:sp>
      <p:sp>
        <p:nvSpPr>
          <p:cNvPr id="45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ontent Placeholder 9">
            <a:extLst>
              <a:ext uri="{FF2B5EF4-FFF2-40B4-BE49-F238E27FC236}">
                <a16:creationId xmlns:a16="http://schemas.microsoft.com/office/drawing/2014/main" id="{232ED9EB-F760-421C-8748-682BDEB07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683" y="2765579"/>
            <a:ext cx="4056527" cy="3620008"/>
          </a:xfrm>
        </p:spPr>
        <p:txBody>
          <a:bodyPr anchor="t">
            <a:normAutofit fontScale="925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 Characteristics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Exploratory Data Analysis (EDA) &amp; Data Preparation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Feature Importance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4AA5F-5722-4B55-B11B-66EE9DAC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5677A5-B840-4AFE-93FE-821B211978B5}" type="slidenum">
              <a:rPr lang="en-SG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094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D9B30D87-05C9-42C9-87E8-A7FD7C0F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FB1B0-EA71-4D83-8F77-2EA19F728FEE}"/>
              </a:ext>
            </a:extLst>
          </p:cNvPr>
          <p:cNvSpPr txBox="1"/>
          <p:nvPr/>
        </p:nvSpPr>
        <p:spPr>
          <a:xfrm>
            <a:off x="594805" y="640263"/>
            <a:ext cx="3759240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AAA6CCFF-4411-4D5E-BC2F-010EE3B614D6}"/>
              </a:ext>
            </a:extLst>
          </p:cNvPr>
          <p:cNvSpPr txBox="1"/>
          <p:nvPr/>
        </p:nvSpPr>
        <p:spPr>
          <a:xfrm>
            <a:off x="201146" y="231610"/>
            <a:ext cx="4546558" cy="731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Random Forest Regressor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3A167-986E-4E86-963A-A031A629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25677A5-B840-4AFE-93FE-821B211978B5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D4F7E-A7EF-4769-9015-B08CA16F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5" y="1233678"/>
            <a:ext cx="6067425" cy="552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12C95E-7A7D-41CE-A987-F2F0FDB416C1}"/>
              </a:ext>
            </a:extLst>
          </p:cNvPr>
          <p:cNvSpPr txBox="1"/>
          <p:nvPr/>
        </p:nvSpPr>
        <p:spPr>
          <a:xfrm>
            <a:off x="515556" y="2056420"/>
            <a:ext cx="2694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Independent features (X):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Carat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err="1">
                <a:solidFill>
                  <a:schemeClr val="bg1"/>
                </a:solidFill>
              </a:rPr>
              <a:t>Color</a:t>
            </a:r>
            <a:endParaRPr lang="en-S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Clarity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D625C5-8853-4647-AB77-BEE1AC160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88" y="2117026"/>
            <a:ext cx="56388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E275-CC4A-4F46-9E3C-648EE843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C61900-C093-47E1-9164-3F3C9C5B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21</a:t>
            </a:fld>
            <a:endParaRPr lang="en-SG"/>
          </a:p>
        </p:txBody>
      </p:sp>
      <p:pic>
        <p:nvPicPr>
          <p:cNvPr id="5" name="Picture 4" descr="Water droplets on a surface&#10;&#10;Description automatically generated with medium confidence">
            <a:extLst>
              <a:ext uri="{FF2B5EF4-FFF2-40B4-BE49-F238E27FC236}">
                <a16:creationId xmlns:a16="http://schemas.microsoft.com/office/drawing/2014/main" id="{23B0B3A7-E177-4A2E-BEE1-655A00D18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BFAD6BF-A9BD-418E-B3F0-B0FCE7CDD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40507"/>
              </p:ext>
            </p:extLst>
          </p:nvPr>
        </p:nvGraphicFramePr>
        <p:xfrm>
          <a:off x="932688" y="1230165"/>
          <a:ext cx="10283952" cy="4673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0615">
                  <a:extLst>
                    <a:ext uri="{9D8B030D-6E8A-4147-A177-3AD203B41FA5}">
                      <a16:colId xmlns:a16="http://schemas.microsoft.com/office/drawing/2014/main" val="337775867"/>
                    </a:ext>
                  </a:extLst>
                </a:gridCol>
                <a:gridCol w="2538623">
                  <a:extLst>
                    <a:ext uri="{9D8B030D-6E8A-4147-A177-3AD203B41FA5}">
                      <a16:colId xmlns:a16="http://schemas.microsoft.com/office/drawing/2014/main" val="2471723435"/>
                    </a:ext>
                  </a:extLst>
                </a:gridCol>
                <a:gridCol w="2888561">
                  <a:extLst>
                    <a:ext uri="{9D8B030D-6E8A-4147-A177-3AD203B41FA5}">
                      <a16:colId xmlns:a16="http://schemas.microsoft.com/office/drawing/2014/main" val="3367882756"/>
                    </a:ext>
                  </a:extLst>
                </a:gridCol>
                <a:gridCol w="3026153">
                  <a:extLst>
                    <a:ext uri="{9D8B030D-6E8A-4147-A177-3AD203B41FA5}">
                      <a16:colId xmlns:a16="http://schemas.microsoft.com/office/drawing/2014/main" val="4134909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Simple Linear Regression</a:t>
                      </a:r>
                      <a:endParaRPr lang="en-S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endParaRPr lang="en-S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Multiple Linear Regression</a:t>
                      </a:r>
                      <a:endParaRPr lang="en-S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Random Forest Regressor</a:t>
                      </a:r>
                      <a:endParaRPr lang="en-S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09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Mean Absolute Error (MAE)</a:t>
                      </a:r>
                      <a:endParaRPr lang="en-S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1009.50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855.90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297.20</a:t>
                      </a:r>
                      <a:endParaRPr lang="en-SG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15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Training score</a:t>
                      </a:r>
                      <a:endParaRPr lang="en-S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  <a:endParaRPr lang="en-SG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17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Test score</a:t>
                      </a:r>
                      <a:endParaRPr lang="en-S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  <a:endParaRPr lang="en-SG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05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Percentage of difference below 15%</a:t>
                      </a:r>
                      <a:endParaRPr lang="en-S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28.05%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34.96%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85.31%</a:t>
                      </a:r>
                      <a:endParaRPr lang="en-SG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1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Predicted Price (SGD)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/>
                        <a:t>Carat: 1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SG" b="1" dirty="0"/>
                        <a:t>Cut: Premium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SG" b="1" dirty="0" err="1"/>
                        <a:t>Color</a:t>
                      </a:r>
                      <a:r>
                        <a:rPr lang="en-SG" b="1" dirty="0"/>
                        <a:t>: 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SG" b="1" dirty="0"/>
                        <a:t>Clarity: VVS2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7,324.31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9,898.01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11,905.13</a:t>
                      </a:r>
                      <a:endParaRPr lang="en-SG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9184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B44DF82-165F-4372-9A95-5AD2EABF37C3}"/>
              </a:ext>
            </a:extLst>
          </p:cNvPr>
          <p:cNvSpPr/>
          <p:nvPr/>
        </p:nvSpPr>
        <p:spPr>
          <a:xfrm>
            <a:off x="398188" y="6690"/>
            <a:ext cx="2190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endParaRPr lang="en-SG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9395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6E275-CC4A-4F46-9E3C-648EE843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Importance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073C4682-797B-4C4B-8715-05CB1EBEA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68" y="2426818"/>
            <a:ext cx="520471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2" name="Straight Connector 14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locket, accessory, ring&#10;&#10;Description automatically generated">
            <a:extLst>
              <a:ext uri="{FF2B5EF4-FFF2-40B4-BE49-F238E27FC236}">
                <a16:creationId xmlns:a16="http://schemas.microsoft.com/office/drawing/2014/main" id="{BD20E607-AE36-4317-8B58-D70A4DD38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91160"/>
            <a:ext cx="5455917" cy="30689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C61900-C093-47E1-9164-3F3C9C5B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677A5-B840-4AFE-93FE-821B211978B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6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ite, flying, colorful, holding&#10;&#10;Description automatically generated">
            <a:extLst>
              <a:ext uri="{FF2B5EF4-FFF2-40B4-BE49-F238E27FC236}">
                <a16:creationId xmlns:a16="http://schemas.microsoft.com/office/drawing/2014/main" id="{49577FB2-E198-4F0D-A735-93AC7868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1" r="21136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F281B-CCA7-46A8-972D-2828A0C70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506" y="197944"/>
            <a:ext cx="2763892" cy="825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4F097F-1FBA-47AA-BBC6-7E478186BDC2}"/>
              </a:ext>
            </a:extLst>
          </p:cNvPr>
          <p:cNvSpPr txBox="1">
            <a:spLocks/>
          </p:cNvSpPr>
          <p:nvPr/>
        </p:nvSpPr>
        <p:spPr>
          <a:xfrm>
            <a:off x="394506" y="1221527"/>
            <a:ext cx="4706803" cy="3233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Random Forest Regressor provides the highest test score and highest percentage of test data having difference of less than 15%</a:t>
            </a:r>
          </a:p>
          <a:p>
            <a:pPr marL="228600" algn="l">
              <a:spcAft>
                <a:spcPts val="600"/>
              </a:spcAft>
            </a:pPr>
            <a:endParaRPr lang="en-US" sz="1800" i="1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Although carat is the most important feature of the diamond price, we cannot solely based on carat to predict the diamond price (as evident in simple linear regression model)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F17EE-0ACA-475B-B800-79CF2942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25677A5-B840-4AFE-93FE-821B211978B5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75329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D1E0-D367-46F0-ACCA-4058F7E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97799-1A6E-432A-9C0C-3576E0312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dirty="0"/>
              <a:t>Data Source:</a:t>
            </a:r>
          </a:p>
          <a:p>
            <a:r>
              <a:rPr lang="en-SG" sz="2000" dirty="0">
                <a:hlinkClick r:id="rId2"/>
              </a:rPr>
              <a:t>https://www.kaggle.com/shivam2503/diamonds</a:t>
            </a:r>
            <a:endParaRPr lang="en-SG" sz="2000" dirty="0"/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dirty="0"/>
              <a:t>Diamond information:</a:t>
            </a:r>
          </a:p>
          <a:p>
            <a:r>
              <a:rPr lang="en-SG" sz="2000" dirty="0">
                <a:hlinkClick r:id="rId3"/>
              </a:rPr>
              <a:t>https://www.gia.edu/report-check?reportno=6245697081</a:t>
            </a:r>
            <a:endParaRPr lang="en-SG" sz="2000" dirty="0"/>
          </a:p>
          <a:p>
            <a:r>
              <a:rPr lang="en-SG" sz="2000" dirty="0">
                <a:hlinkClick r:id="rId4"/>
              </a:rPr>
              <a:t>https://4cs.gia.edu/en-us/diamond-clarity/</a:t>
            </a:r>
            <a:endParaRPr lang="en-SG" sz="2000" dirty="0"/>
          </a:p>
          <a:p>
            <a:r>
              <a:rPr lang="en-SG" sz="2000" dirty="0">
                <a:hlinkClick r:id="rId5"/>
              </a:rPr>
              <a:t>https://www.diamonds.pro/education/diamond-depth-and-table/</a:t>
            </a:r>
            <a:endParaRPr lang="en-SG" sz="2000" dirty="0"/>
          </a:p>
          <a:p>
            <a:r>
              <a:rPr lang="en-SG" sz="2000" dirty="0">
                <a:hlinkClick r:id="rId6"/>
              </a:rPr>
              <a:t>https://www.petragems.com/education/diamond-color/</a:t>
            </a:r>
            <a:endParaRPr lang="en-SG" sz="2000" dirty="0"/>
          </a:p>
        </p:txBody>
      </p:sp>
      <p:pic>
        <p:nvPicPr>
          <p:cNvPr id="6" name="Picture 5" descr="Programming data on computer monitor">
            <a:extLst>
              <a:ext uri="{FF2B5EF4-FFF2-40B4-BE49-F238E27FC236}">
                <a16:creationId xmlns:a16="http://schemas.microsoft.com/office/drawing/2014/main" id="{F181B397-155D-417C-B4A0-198DC9808B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413" r="22468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CE7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44458-8EAC-4618-B42C-8AECBA40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5677A5-B840-4AFE-93FE-821B211978B5}" type="slidenum">
              <a:rPr lang="en-SG" smtClean="0"/>
              <a:pPr>
                <a:spcAft>
                  <a:spcPts val="600"/>
                </a:spcAft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540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2532CED-AB0F-4E75-942E-E26860332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6456" r="26685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B980-E2FA-4A26-9B25-00BC581C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 Characteristics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34B8-8116-42A2-917E-84AFCBF8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932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laying, small&#10;&#10;Description automatically generated">
            <a:extLst>
              <a:ext uri="{FF2B5EF4-FFF2-40B4-BE49-F238E27FC236}">
                <a16:creationId xmlns:a16="http://schemas.microsoft.com/office/drawing/2014/main" id="{F8434CC6-F02C-4E1F-9FF6-C08D22451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r="29816"/>
          <a:stretch/>
        </p:blipFill>
        <p:spPr>
          <a:xfrm>
            <a:off x="5800776" y="-2403"/>
            <a:ext cx="6394152" cy="68579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C31BC-1A9B-433C-9108-7BF86BAB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80" y="58508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Source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3CCDE9-E6C4-4566-8DCC-568E2F323572}"/>
              </a:ext>
            </a:extLst>
          </p:cNvPr>
          <p:cNvSpPr txBox="1">
            <a:spLocks/>
          </p:cNvSpPr>
          <p:nvPr/>
        </p:nvSpPr>
        <p:spPr>
          <a:xfrm>
            <a:off x="804996" y="1896748"/>
            <a:ext cx="4706803" cy="43272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3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Kaggle</a:t>
            </a:r>
            <a:endParaRPr lang="en-US" sz="30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endParaRPr lang="en-US" sz="2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marL="4572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More than 53,000 data on the measurements and price of diamonds</a:t>
            </a:r>
          </a:p>
          <a:p>
            <a:pPr marL="4572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Diamond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914400" lvl="1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Price</a:t>
            </a:r>
          </a:p>
          <a:p>
            <a:pPr marL="914400" lvl="1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100" dirty="0">
                <a:solidFill>
                  <a:srgbClr val="000000"/>
                </a:solidFill>
              </a:rPr>
              <a:t>4Cs</a:t>
            </a:r>
          </a:p>
          <a:p>
            <a:pPr marL="914400" lvl="1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Proportion and Measurements</a:t>
            </a:r>
            <a:endParaRPr lang="en-US" sz="2100" dirty="0">
              <a:solidFill>
                <a:srgbClr val="000000"/>
              </a:solidFill>
            </a:endParaRPr>
          </a:p>
          <a:p>
            <a:pPr marL="457200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Assumption:</a:t>
            </a:r>
          </a:p>
          <a:p>
            <a:pPr marL="914400" lvl="1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100" dirty="0">
                <a:solidFill>
                  <a:srgbClr val="000000"/>
                </a:solidFill>
              </a:rPr>
              <a:t>Price = Sale price</a:t>
            </a:r>
            <a:endParaRPr lang="en-US" sz="21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914400" lvl="1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sz="21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914400" lvl="1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F084E-42DB-44DB-8461-139EEE5B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44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66A9A22-975A-4906-8748-302A9FFB3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r="35364" b="278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64B53-5FFE-4142-8B3B-B6EB8BCB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4Cs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3255A0-5888-4EAA-85E8-0C6AE3FB7950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+mn-lt"/>
                <a:ea typeface="+mn-ea"/>
                <a:cs typeface="+mn-cs"/>
              </a:rPr>
              <a:t>Carat</a:t>
            </a:r>
          </a:p>
          <a:p>
            <a:pPr marL="9144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+mn-lt"/>
                <a:ea typeface="+mn-ea"/>
                <a:cs typeface="+mn-cs"/>
              </a:rPr>
              <a:t>Color</a:t>
            </a:r>
          </a:p>
          <a:p>
            <a:pPr marL="9144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+mn-lt"/>
                <a:ea typeface="+mn-ea"/>
                <a:cs typeface="+mn-cs"/>
              </a:rPr>
              <a:t>Cut</a:t>
            </a:r>
          </a:p>
          <a:p>
            <a:pPr marL="9144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+mn-lt"/>
                <a:ea typeface="+mn-ea"/>
                <a:cs typeface="+mn-cs"/>
              </a:rPr>
              <a:t>Clarity</a:t>
            </a:r>
          </a:p>
          <a:p>
            <a:pPr marL="6858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CFA32-669A-40D8-B7DB-C5F51F3F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5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66A9A22-975A-4906-8748-302A9FFB3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r="35364" b="5939"/>
          <a:stretch/>
        </p:blipFill>
        <p:spPr>
          <a:xfrm>
            <a:off x="5242485" y="0"/>
            <a:ext cx="694951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64B53-5FFE-4142-8B3B-B6EB8BCB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34687"/>
            <a:ext cx="4023360" cy="6570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3255A0-5888-4EAA-85E8-0C6AE3FB7950}"/>
              </a:ext>
            </a:extLst>
          </p:cNvPr>
          <p:cNvSpPr txBox="1">
            <a:spLocks/>
          </p:cNvSpPr>
          <p:nvPr/>
        </p:nvSpPr>
        <p:spPr>
          <a:xfrm>
            <a:off x="477979" y="880956"/>
            <a:ext cx="4178240" cy="5845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dirty="0"/>
              <a:t>Weight of the diamond</a:t>
            </a:r>
          </a:p>
          <a:p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103CC9-E3FF-4336-BC5F-EAD548338654}"/>
              </a:ext>
            </a:extLst>
          </p:cNvPr>
          <p:cNvSpPr txBox="1">
            <a:spLocks/>
          </p:cNvSpPr>
          <p:nvPr/>
        </p:nvSpPr>
        <p:spPr>
          <a:xfrm>
            <a:off x="477979" y="1465551"/>
            <a:ext cx="4023360" cy="6570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0A4E7A-F982-4FCB-90DF-9FD686F9A8B3}"/>
              </a:ext>
            </a:extLst>
          </p:cNvPr>
          <p:cNvSpPr txBox="1">
            <a:spLocks/>
          </p:cNvSpPr>
          <p:nvPr/>
        </p:nvSpPr>
        <p:spPr>
          <a:xfrm>
            <a:off x="477980" y="2163873"/>
            <a:ext cx="4459780" cy="9221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dirty="0"/>
              <a:t>Color of the diamond with D (best) and Z (worst) </a:t>
            </a:r>
          </a:p>
          <a:p>
            <a:endParaRPr lang="en-US" sz="2000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dirty="0"/>
              <a:t>In the data, D to J.</a:t>
            </a:r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E07FEF-38E3-4011-A092-3CDC6737C232}"/>
              </a:ext>
            </a:extLst>
          </p:cNvPr>
          <p:cNvSpPr txBox="1">
            <a:spLocks/>
          </p:cNvSpPr>
          <p:nvPr/>
        </p:nvSpPr>
        <p:spPr>
          <a:xfrm>
            <a:off x="484075" y="3968331"/>
            <a:ext cx="4023360" cy="56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</a:t>
            </a:r>
            <a:endParaRPr lang="en-US" sz="32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343FE-334B-4327-BE79-E7972F02499D}"/>
              </a:ext>
            </a:extLst>
          </p:cNvPr>
          <p:cNvSpPr txBox="1">
            <a:spLocks/>
          </p:cNvSpPr>
          <p:nvPr/>
        </p:nvSpPr>
        <p:spPr>
          <a:xfrm>
            <a:off x="477980" y="4463873"/>
            <a:ext cx="4459780" cy="1921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lnSpc>
                <a:spcPct val="106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Cut quality of the diamond</a:t>
            </a:r>
          </a:p>
          <a:p>
            <a:pPr marL="685800" indent="-685800">
              <a:lnSpc>
                <a:spcPct val="106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GIA classify as Excellent, Very Good, Good, Fair and Poor</a:t>
            </a:r>
          </a:p>
          <a:p>
            <a:pPr marL="685800" indent="-685800">
              <a:lnSpc>
                <a:spcPct val="106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In the data, Ideal (best), Premium, Very Good, Good and Fair (worst)</a:t>
            </a:r>
          </a:p>
          <a:p>
            <a:endParaRPr lang="en-US" sz="2000" dirty="0"/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9DA71-302D-49CE-B4EB-6955923B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6</a:t>
            </a:fld>
            <a:endParaRPr lang="en-SG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9B789E-D0B2-444A-89B2-5ACAFCB4E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" y="3076142"/>
            <a:ext cx="4023359" cy="65700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04FF853-B259-4A6A-AEB2-2FC4B288E7FA}"/>
              </a:ext>
            </a:extLst>
          </p:cNvPr>
          <p:cNvSpPr txBox="1">
            <a:spLocks/>
          </p:cNvSpPr>
          <p:nvPr/>
        </p:nvSpPr>
        <p:spPr>
          <a:xfrm>
            <a:off x="768017" y="3771929"/>
            <a:ext cx="2145874" cy="2649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i="1" dirty="0"/>
              <a:t>Source: Petragems</a:t>
            </a:r>
          </a:p>
        </p:txBody>
      </p:sp>
    </p:spTree>
    <p:extLst>
      <p:ext uri="{BB962C8B-B14F-4D97-AF65-F5344CB8AC3E}">
        <p14:creationId xmlns:p14="http://schemas.microsoft.com/office/powerpoint/2010/main" val="50551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66A9A22-975A-4906-8748-302A9FFB3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r="35364" b="5939"/>
          <a:stretch/>
        </p:blipFill>
        <p:spPr>
          <a:xfrm>
            <a:off x="5248656" y="10"/>
            <a:ext cx="6948000" cy="6862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64B53-5FFE-4142-8B3B-B6EB8BCB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34687"/>
            <a:ext cx="4023360" cy="6570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Clarity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3255A0-5888-4EAA-85E8-0C6AE3FB7950}"/>
              </a:ext>
            </a:extLst>
          </p:cNvPr>
          <p:cNvSpPr txBox="1">
            <a:spLocks/>
          </p:cNvSpPr>
          <p:nvPr/>
        </p:nvSpPr>
        <p:spPr>
          <a:xfrm>
            <a:off x="477981" y="891689"/>
            <a:ext cx="3721040" cy="1695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700" dirty="0"/>
              <a:t>Visible inclusions under 10X magnification</a:t>
            </a:r>
          </a:p>
          <a:p>
            <a:endParaRPr lang="en-US" sz="27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64BC019-FBBD-4AC5-8013-14CE0D3CE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2256"/>
              </p:ext>
            </p:extLst>
          </p:nvPr>
        </p:nvGraphicFramePr>
        <p:xfrm>
          <a:off x="477981" y="2586788"/>
          <a:ext cx="3576661" cy="2865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2694">
                  <a:extLst>
                    <a:ext uri="{9D8B030D-6E8A-4147-A177-3AD203B41FA5}">
                      <a16:colId xmlns:a16="http://schemas.microsoft.com/office/drawing/2014/main" val="1896359540"/>
                    </a:ext>
                  </a:extLst>
                </a:gridCol>
                <a:gridCol w="2273967">
                  <a:extLst>
                    <a:ext uri="{9D8B030D-6E8A-4147-A177-3AD203B41FA5}">
                      <a16:colId xmlns:a16="http://schemas.microsoft.com/office/drawing/2014/main" val="3881160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23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Flawless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Internally Flawless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89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VVS1/VVS2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Very, Very Slightly Included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88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VS1/VS2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Slightly Included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2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SI1/SI2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Included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1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I1/I2/I3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252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8E70C8-5C80-48BB-80EB-029ADEB2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026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CDF6DAD-6680-48EA-B64B-A5F5A4E4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94" y="364885"/>
            <a:ext cx="6025896" cy="5792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64B53-5FFE-4142-8B3B-B6EB8BCB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700186"/>
            <a:ext cx="5374494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DE2F086-D1E2-4C93-91D4-8D6713A4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76" y="2066544"/>
            <a:ext cx="5374494" cy="378834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57200" indent="0">
              <a:spcAft>
                <a:spcPts val="600"/>
              </a:spcAft>
              <a:buNone/>
            </a:pPr>
            <a:r>
              <a:rPr lang="en-US" u="sng" dirty="0">
                <a:solidFill>
                  <a:schemeClr val="bg1"/>
                </a:solidFill>
              </a:rPr>
              <a:t>Depth %</a:t>
            </a:r>
          </a:p>
          <a:p>
            <a:pPr marL="8001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Measurement from top to bottom</a:t>
            </a:r>
          </a:p>
          <a:p>
            <a:pPr marL="8001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Total height divided by total width (e.g. 60.3%)</a:t>
            </a:r>
          </a:p>
          <a:p>
            <a:pPr marL="457200" indent="0">
              <a:spcAft>
                <a:spcPts val="600"/>
              </a:spcAft>
              <a:buNone/>
            </a:pPr>
            <a:r>
              <a:rPr lang="en-US" u="sng" dirty="0">
                <a:solidFill>
                  <a:schemeClr val="bg1"/>
                </a:solidFill>
              </a:rPr>
              <a:t>Table %</a:t>
            </a:r>
          </a:p>
          <a:p>
            <a:pPr marL="8001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Flat facet on diamond’s surface</a:t>
            </a:r>
          </a:p>
          <a:p>
            <a:pPr marL="8001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Table width as a percentage of the total width (e.g. 58%)</a:t>
            </a:r>
          </a:p>
          <a:p>
            <a:pPr marL="685800"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86BC358F-AE3C-4766-8A19-187B364B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97" y="365760"/>
            <a:ext cx="4374777" cy="278892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297E274-5FC6-4803-A226-966E46FB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r="9174"/>
          <a:stretch/>
        </p:blipFill>
        <p:spPr>
          <a:xfrm>
            <a:off x="6930766" y="3394808"/>
            <a:ext cx="4663440" cy="27370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3E2516-956F-42EF-8D5D-986A285C4F25}"/>
              </a:ext>
            </a:extLst>
          </p:cNvPr>
          <p:cNvSpPr txBox="1"/>
          <p:nvPr/>
        </p:nvSpPr>
        <p:spPr>
          <a:xfrm>
            <a:off x="7075097" y="6131900"/>
            <a:ext cx="451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Source: GIA</a:t>
            </a:r>
            <a:endParaRPr lang="en-SG" sz="16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12B6C-5A14-4F25-BF7B-ADB0EADD5ED5}"/>
              </a:ext>
            </a:extLst>
          </p:cNvPr>
          <p:cNvSpPr txBox="1"/>
          <p:nvPr/>
        </p:nvSpPr>
        <p:spPr>
          <a:xfrm>
            <a:off x="7075097" y="3154680"/>
            <a:ext cx="451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Source: diamonds.pro</a:t>
            </a:r>
            <a:endParaRPr lang="en-SG" sz="1600" i="1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18EA83A-9659-400C-8703-2399FB01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84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66A9A22-975A-4906-8748-302A9FFB3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r="35364" b="5939"/>
          <a:stretch/>
        </p:blipFill>
        <p:spPr>
          <a:xfrm>
            <a:off x="4307305" y="10"/>
            <a:ext cx="7884694" cy="68579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73255A0-5888-4EAA-85E8-0C6AE3FB7950}"/>
              </a:ext>
            </a:extLst>
          </p:cNvPr>
          <p:cNvSpPr txBox="1">
            <a:spLocks/>
          </p:cNvSpPr>
          <p:nvPr/>
        </p:nvSpPr>
        <p:spPr>
          <a:xfrm>
            <a:off x="423117" y="2038286"/>
            <a:ext cx="3388789" cy="25497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/>
          </a:p>
          <a:p>
            <a:endParaRPr lang="en-US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9387C-4B2E-4625-B583-D3FE258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77A5-B840-4AFE-93FE-821B211978B5}" type="slidenum">
              <a:rPr lang="en-SG" smtClean="0"/>
              <a:t>9</a:t>
            </a:fld>
            <a:endParaRPr lang="en-SG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CFB9FE-7432-4BDF-B698-837EB0E9794A}"/>
              </a:ext>
            </a:extLst>
          </p:cNvPr>
          <p:cNvSpPr txBox="1">
            <a:spLocks/>
          </p:cNvSpPr>
          <p:nvPr/>
        </p:nvSpPr>
        <p:spPr>
          <a:xfrm>
            <a:off x="472230" y="289108"/>
            <a:ext cx="3664115" cy="6570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2290E-9036-4386-9CA1-1B4BC370C12D}"/>
              </a:ext>
            </a:extLst>
          </p:cNvPr>
          <p:cNvSpPr txBox="1"/>
          <p:nvPr/>
        </p:nvSpPr>
        <p:spPr>
          <a:xfrm>
            <a:off x="57702" y="1214335"/>
            <a:ext cx="3532842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0">
              <a:spcAft>
                <a:spcPts val="600"/>
              </a:spcAft>
              <a:buNone/>
            </a:pPr>
            <a:r>
              <a:rPr lang="en-US" sz="3200" dirty="0"/>
              <a:t>“X”</a:t>
            </a:r>
          </a:p>
          <a:p>
            <a:pPr marL="8001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Length in mm</a:t>
            </a:r>
          </a:p>
          <a:p>
            <a:pPr marL="457200" indent="0">
              <a:spcAft>
                <a:spcPts val="600"/>
              </a:spcAft>
              <a:buNone/>
            </a:pPr>
            <a:r>
              <a:rPr lang="en-US" sz="3200" dirty="0"/>
              <a:t>“Y” </a:t>
            </a:r>
          </a:p>
          <a:p>
            <a:pPr marL="8001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Width in mm</a:t>
            </a:r>
          </a:p>
          <a:p>
            <a:pPr marL="457200" indent="0">
              <a:spcAft>
                <a:spcPts val="600"/>
              </a:spcAft>
              <a:buNone/>
            </a:pPr>
            <a:r>
              <a:rPr lang="en-US" sz="3200" dirty="0"/>
              <a:t>“Z” </a:t>
            </a:r>
          </a:p>
          <a:p>
            <a:pPr marL="8001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Depth in mm</a:t>
            </a:r>
          </a:p>
        </p:txBody>
      </p:sp>
    </p:spTree>
    <p:extLst>
      <p:ext uri="{BB962C8B-B14F-4D97-AF65-F5344CB8AC3E}">
        <p14:creationId xmlns:p14="http://schemas.microsoft.com/office/powerpoint/2010/main" val="79597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619</Words>
  <Application>Microsoft Office PowerPoint</Application>
  <PresentationFormat>Widescreen</PresentationFormat>
  <Paragraphs>182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Diamonds Price Prediction</vt:lpstr>
      <vt:lpstr>Contents</vt:lpstr>
      <vt:lpstr>Data Characteristics</vt:lpstr>
      <vt:lpstr>Data Source</vt:lpstr>
      <vt:lpstr>4Cs</vt:lpstr>
      <vt:lpstr>Carat</vt:lpstr>
      <vt:lpstr>Clarity</vt:lpstr>
      <vt:lpstr>Proportion</vt:lpstr>
      <vt:lpstr>PowerPoint Presentation</vt:lpstr>
      <vt:lpstr>Exploratory Data Analysis (EDA)  &amp; Data Preparation</vt:lpstr>
      <vt:lpstr>PowerPoint Presentation</vt:lpstr>
      <vt:lpstr>PowerPoint Presentation</vt:lpstr>
      <vt:lpstr>Features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Importance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Diamonds</dc:title>
  <dc:creator>Adrian</dc:creator>
  <cp:lastModifiedBy>Adrian</cp:lastModifiedBy>
  <cp:revision>78</cp:revision>
  <dcterms:created xsi:type="dcterms:W3CDTF">2020-09-30T17:52:25Z</dcterms:created>
  <dcterms:modified xsi:type="dcterms:W3CDTF">2021-03-05T00:02:37Z</dcterms:modified>
</cp:coreProperties>
</file>